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5" r:id="rId4"/>
    <p:sldId id="256" r:id="rId5"/>
    <p:sldId id="258" r:id="rId6"/>
    <p:sldId id="259" r:id="rId7"/>
    <p:sldId id="260" r:id="rId8"/>
    <p:sldId id="261" r:id="rId9"/>
    <p:sldId id="271" r:id="rId10"/>
    <p:sldId id="273" r:id="rId11"/>
    <p:sldId id="272" r:id="rId12"/>
    <p:sldId id="274" r:id="rId13"/>
    <p:sldId id="264" r:id="rId14"/>
    <p:sldId id="269" r:id="rId15"/>
    <p:sldId id="270" r:id="rId16"/>
    <p:sldId id="266" r:id="rId17"/>
    <p:sldId id="263" r:id="rId18"/>
    <p:sldId id="267" r:id="rId19"/>
    <p:sldId id="268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A4A0FA"/>
    <a:srgbClr val="A29EFC"/>
    <a:srgbClr val="CC3300"/>
    <a:srgbClr val="0066FF"/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05" autoAdjust="0"/>
    <p:restoredTop sz="9466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E957-7A3A-406F-8292-7381155C118F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FD8B-D93E-463B-94CC-3BC147658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D6BF-5EA6-4977-A6D2-BD16337D5376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6878E-1734-4CE7-85E2-264721A7D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872A-C0CD-4340-A773-F7022AC4D39D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9D70-7473-4444-BBEC-E86D3A245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7E9B-DB53-4DED-93FA-3BC50834DEF0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CFCE-D1B7-40E8-A431-C91BD52A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A8CB-DA47-490E-85DE-3308F0C1F563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AA8D-F656-4CC4-8F0D-86B6B9334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D57E-C45E-47F9-A7BC-98902D3DB41A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174A-CEE0-42F6-B883-5D10A6DAD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3FBB-905A-47D3-9699-21757DF06C46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9D61-C6E5-4338-AB52-339D48F62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C814-BCAA-4FA4-942B-095ACB1DFD98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413D-2E89-477E-8E18-52E47942E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CD59-27FB-452F-AADA-39923651416F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A22B-0CB9-4AFF-B5CA-0C837ED6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8D3B-0E39-4BD3-B294-EBA46321383F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7A72-53AA-48FA-861A-C1D75F48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3DCC-38F9-47FB-A320-E7B37D8DE75A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2FD7-94F0-43CE-ABC2-D99AA77B0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6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49C929-E131-4D51-80A4-6FCABB7C5539}" type="datetimeFigureOut">
              <a:rPr lang="en-US"/>
              <a:pPr>
                <a:defRPr/>
              </a:pPr>
              <a:t>10/08/2017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514999-F53A-4F0B-9EE7-7ADA3E83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-Funds%20Received%20-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6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2449513"/>
            <a:ext cx="7467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Verdana" pitchFamily="34" charset="0"/>
              </a:rPr>
              <a:t>1</a:t>
            </a:r>
            <a:r>
              <a:rPr lang="en-US" sz="3200" b="1" baseline="30000">
                <a:solidFill>
                  <a:srgbClr val="FFFF00"/>
                </a:solidFill>
                <a:latin typeface="Verdana" pitchFamily="34" charset="0"/>
              </a:rPr>
              <a:t>st</a:t>
            </a:r>
            <a:r>
              <a:rPr lang="en-US" sz="3200" b="1">
                <a:solidFill>
                  <a:srgbClr val="FFFF00"/>
                </a:solidFill>
                <a:latin typeface="Verdana" pitchFamily="34" charset="0"/>
              </a:rPr>
              <a:t> World Bank Mission under the National Hydrology Project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76350" y="3962400"/>
            <a:ext cx="6572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baseline="30000">
                <a:solidFill>
                  <a:schemeClr val="bg1"/>
                </a:solidFill>
                <a:latin typeface="Verdana" pitchFamily="34" charset="0"/>
              </a:rPr>
              <a:t>Period</a:t>
            </a:r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 - </a:t>
            </a:r>
            <a:r>
              <a:rPr lang="en-US" sz="2800" b="1" baseline="30000">
                <a:solidFill>
                  <a:schemeClr val="bg1"/>
                </a:solidFill>
                <a:latin typeface="Verdana" pitchFamily="34" charset="0"/>
              </a:rPr>
              <a:t>17th</a:t>
            </a:r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800" b="1" baseline="30000">
                <a:solidFill>
                  <a:schemeClr val="bg1"/>
                </a:solidFill>
                <a:latin typeface="Verdana" pitchFamily="34" charset="0"/>
              </a:rPr>
              <a:t>August to 18th August</a:t>
            </a:r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800" b="1" baseline="30000">
                <a:solidFill>
                  <a:schemeClr val="bg1"/>
                </a:solidFill>
                <a:latin typeface="Verdana" pitchFamily="34" charset="0"/>
              </a:rPr>
              <a:t>2017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0338" y="1152525"/>
            <a:ext cx="3724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WEL COME  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151188" y="4989513"/>
            <a:ext cx="36401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Verdana" pitchFamily="34" charset="0"/>
              </a:rPr>
              <a:t>Maharashtra</a:t>
            </a: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 (SW) 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0" y="82550"/>
            <a:ext cx="91297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Physical Progress – Completed, Process underway, Proposed 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8382000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6-B</a:t>
            </a:r>
          </a:p>
        </p:txBody>
      </p:sp>
      <p:graphicFrame>
        <p:nvGraphicFramePr>
          <p:cNvPr id="65669" name="Group 133"/>
          <p:cNvGraphicFramePr>
            <a:graphicFrameLocks noGrp="1"/>
          </p:cNvGraphicFramePr>
          <p:nvPr/>
        </p:nvGraphicFramePr>
        <p:xfrm>
          <a:off x="76200" y="457200"/>
          <a:ext cx="8991600" cy="6346826"/>
        </p:xfrm>
        <a:graphic>
          <a:graphicData uri="http://schemas.openxmlformats.org/drawingml/2006/table">
            <a:tbl>
              <a:tblPr/>
              <a:tblGrid>
                <a:gridCol w="1295400"/>
                <a:gridCol w="6248400"/>
                <a:gridCol w="14478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Progress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B2.1.01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of Existing Hydrology Project Web.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B2.7.01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Development of Mobile App for RTSF &amp; ROS of Krishna Basin.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C1.1.01, C1.1.02, C1.1.03, C1.1.04.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River Basin planning for Water Management in Tapi, Godavari &amp; Krishna Basin.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C1.2.02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Extension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RTSF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(Flood forecasting) system of Krishna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Bhima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 Basin for remaining area of South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Panchganga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 Krishna basin.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4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C2.3.01, C2.3.02, C2.3.03, C2.4.01, C2.4.02,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Purpose Driven Studies for 1) Dam Brake Analysis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Modelling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three reservoirs. 2)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Enviromental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Flow Assessment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Koyna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Panchanganga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River, 3) Climate Change Impact Assessment for Godavari Basin 4) Assessment of Regeneration flow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  5) Study for Conjunctive use of Surface &amp; Ground water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Irrigation Project.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D1.2.01, D1.3.01,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Renovation of Jalvidnyan Bhavan with State Data Center &amp; Training Center. Establishment of SPMU &amp; E-Class Room.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D2.1.01, D2.2.01, D2.3.01, D2.4.01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Capacity Building by way of training &amp; higher education.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charges for vehicles.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IT Experts, WQ Experts, Tech. experts &amp; Hydrologist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office staff &amp; field staff.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/>
          </p:cNvSpPr>
          <p:nvPr/>
        </p:nvSpPr>
        <p:spPr bwMode="auto">
          <a:xfrm>
            <a:off x="114300" y="9842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Status of Bid Document – Floated, Ready to be floated, Under Preparation 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8382000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7-A</a:t>
            </a:r>
          </a:p>
        </p:txBody>
      </p:sp>
      <p:graphicFrame>
        <p:nvGraphicFramePr>
          <p:cNvPr id="52445" name="Group 221"/>
          <p:cNvGraphicFramePr>
            <a:graphicFrameLocks noGrp="1"/>
          </p:cNvGraphicFramePr>
          <p:nvPr/>
        </p:nvGraphicFramePr>
        <p:xfrm>
          <a:off x="76200" y="646113"/>
          <a:ext cx="8991600" cy="6126480"/>
        </p:xfrm>
        <a:graphic>
          <a:graphicData uri="http://schemas.openxmlformats.org/drawingml/2006/table">
            <a:tbl>
              <a:tblPr/>
              <a:tblGrid>
                <a:gridCol w="1743075"/>
                <a:gridCol w="5876925"/>
                <a:gridCol w="1371600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Status of Bid Document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charges for vehicle during Implementation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NHP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Krishna basin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Floated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B2.3.01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Digitize paper data, documents, design, drawings &amp; scanned reports for Krishna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Ready to be floated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A1.1.01, A1.1.03, A1.1.05, A1.1.07, A1.1.08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 with Civil Work for Tapi, Godavari, WFR of Kokan &amp; remaining part of Krishna basin.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A1.1.02, A1.1.04,      A1.1.06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Renovation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Tapi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Godavari basin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A1.10.01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C1.3.01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SCADA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for Reservoir Operation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Waghur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Dam &amp; development of smart irrigation system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Tillari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reservoir &amp; canals.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A1.3.01, A1.3.02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4 River Survey Instrument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ADCP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with 5 vans.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Portable water Quality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Sondes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Water Quality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A1.5.02, A1.5.04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Establishing new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WQ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lab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Tapi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basin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NABL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Accreditation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WQ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A1.6.01, A1.6.02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WQ lab equipments for WQ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2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A1.7.01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&amp; Fixing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Hydromet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observation network equipment in the state.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A3.1.01, A3.1.02, A3.4.01, A3.4.02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Construction of Regional Data Center &amp; procurement of  Equipments, Hardware &amp; Software.  Integration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in Regional &amp; State Data Centers. Renovation &amp; furnishing of Divisional &amp; Sub-Divisional Data Centers.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B2.1.01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Existing Hydrology Project Web.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B2.3.01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Digitize paper data, documents, design, drawings &amp; scanned reports for remaining basins  of Maharashtra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27" name="Group 67"/>
          <p:cNvGraphicFramePr>
            <a:graphicFrameLocks noGrp="1"/>
          </p:cNvGraphicFramePr>
          <p:nvPr/>
        </p:nvGraphicFramePr>
        <p:xfrm>
          <a:off x="76200" y="871538"/>
          <a:ext cx="8991600" cy="5986916"/>
        </p:xfrm>
        <a:graphic>
          <a:graphicData uri="http://schemas.openxmlformats.org/drawingml/2006/table">
            <a:tbl>
              <a:tblPr/>
              <a:tblGrid>
                <a:gridCol w="1743075"/>
                <a:gridCol w="5876925"/>
                <a:gridCol w="1371600"/>
              </a:tblGrid>
              <a:tr h="599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Status of Bid Document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B2.7.01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Development of Mobile App for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RTSF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ROS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Krishna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River Basin planning for Water Management in Tapi, Godavari &amp; Krishna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C1.2.02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Extension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RTSF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(Flood forecasting) system of Krishna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Bhima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 Basin for remaining area of South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Panchganga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 Krishna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48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C2.3.01, C2.3.02, C2.3.03, C2.4.01, C2.4.02,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Purpose Driven Studies for 1) Dam Brake Analysis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Modelling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three reservoirs. 2)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Enviromental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Flow Assessment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Koyna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Panchanganga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River, 3) Climate Change Impact Assessment for Godavari Basin 4) Assessment of Regeneration flow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River  5) Study for Conjunctive use of Surface &amp; Ground water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Irrigation Project.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D1.2.01, D1.3.01,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Renovation of Jalvidnyan Bhavan with State Data Center &amp; Training Center. Establishment of SPMU &amp; E-Class Room.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D2.1.01, D2.2.01, D2.3.01, D2.4.01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Capacity Building by way of training &amp; higher education.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9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charges for vehicles for remaining basins of Maharashtra.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8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D4.1.01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D4.1.02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IT Experts,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WQ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Experts, Tech. experts &amp; Hydrologist etc.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office staff &amp; field staff.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3360" name="Title 1"/>
          <p:cNvSpPr txBox="1">
            <a:spLocks/>
          </p:cNvSpPr>
          <p:nvPr/>
        </p:nvSpPr>
        <p:spPr bwMode="auto">
          <a:xfrm>
            <a:off x="114300" y="182563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Status of Bid Document – Floated, Ready to be floated, Under Preparation </a:t>
            </a:r>
          </a:p>
        </p:txBody>
      </p:sp>
      <p:sp>
        <p:nvSpPr>
          <p:cNvPr id="13361" name="TextBox 5"/>
          <p:cNvSpPr txBox="1">
            <a:spLocks noChangeArrowheads="1"/>
          </p:cNvSpPr>
          <p:nvPr/>
        </p:nvSpPr>
        <p:spPr bwMode="auto">
          <a:xfrm>
            <a:off x="8382000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7-B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1916113" y="101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Purpose Driven Studies (PDS)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9555" name="Group 99"/>
          <p:cNvGraphicFramePr>
            <a:graphicFrameLocks noGrp="1"/>
          </p:cNvGraphicFramePr>
          <p:nvPr/>
        </p:nvGraphicFramePr>
        <p:xfrm>
          <a:off x="152400" y="609600"/>
          <a:ext cx="8839200" cy="5996941"/>
        </p:xfrm>
        <a:graphic>
          <a:graphicData uri="http://schemas.openxmlformats.org/drawingml/2006/table">
            <a:tbl>
              <a:tblPr/>
              <a:tblGrid>
                <a:gridCol w="762000"/>
                <a:gridCol w="4724400"/>
                <a:gridCol w="1905000"/>
                <a:gridCol w="1447800"/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Sr. No.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Name of Purpose Driven Studies (PDS)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Submission Date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Review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Environmental flow assessment of Krishna basin with special reference to Panchaganga and Koyna rivers.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18/07/2017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Under Review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Study for assessment of regeneration flow in Purna irrigation project in Godavari basin in Maharashtra.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20/07/2017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Under Review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Study for conjunctive use of surface and ground water for Purna irrigation project.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20/07/2017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Under Review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Dam break analysis and modeling with preparation of emergency action plan for upper Wardha project, Dist-Amravati, Ujani project, Dist-Solapur &amp; Gangapur Project, Dist-Nashik in the state of  Maharashtra.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20/07/2017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Under Review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Climate change impact assessment for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Jayakwadi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project.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01/08/2017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Under Review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6" name="TextBox 5"/>
          <p:cNvSpPr txBox="1">
            <a:spLocks noChangeArrowheads="1"/>
          </p:cNvSpPr>
          <p:nvPr/>
        </p:nvSpPr>
        <p:spPr bwMode="auto">
          <a:xfrm>
            <a:off x="8648700" y="63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8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8382000" y="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685800" y="15875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Status of Data entry in E-SWIS</a:t>
            </a:r>
            <a:endParaRPr lang="en-US" sz="24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985838"/>
            <a:ext cx="8534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Wingdings" pitchFamily="2" charset="2"/>
              <a:buChar char="Ø"/>
              <a:tabLst>
                <a:tab pos="461963" algn="l"/>
              </a:tabLst>
            </a:pP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We have requested  NPMU, to arrange training programme of E-SWIS  to the field officers of Hydrology Project (Surface Water) Maharashtra state vide letter no. SPMU/Tech/Training/67/2017, dated 13/07/2017. </a:t>
            </a:r>
          </a:p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Wingdings" pitchFamily="2" charset="2"/>
              <a:buChar char="Ø"/>
              <a:tabLst>
                <a:tab pos="461963" algn="l"/>
              </a:tabLst>
            </a:pP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Now the proposed requested dates are </a:t>
            </a:r>
          </a:p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tabLst>
                <a:tab pos="461963" algn="l"/>
              </a:tabLst>
            </a:pP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	    04/10/2017 to 06/10/2017</a:t>
            </a:r>
          </a:p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tabLst>
                <a:tab pos="461963" algn="l"/>
              </a:tabLst>
            </a:pP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	    01/11/2017 to 03/11/2017</a:t>
            </a:r>
          </a:p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tabLst>
                <a:tab pos="461963" algn="l"/>
              </a:tabLst>
            </a:pPr>
            <a:r>
              <a:rPr lang="en-US" b="1">
                <a:solidFill>
                  <a:srgbClr val="FFFF00"/>
                </a:solidFill>
                <a:latin typeface="Verdana" pitchFamily="34" charset="0"/>
              </a:rPr>
              <a:t>	    15/11/2017 to 17/11/2017</a:t>
            </a:r>
          </a:p>
          <a:p>
            <a:pPr indent="517525" algn="just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Wingdings" pitchFamily="2" charset="2"/>
              <a:buChar char="Ø"/>
              <a:tabLst>
                <a:tab pos="461963" algn="l"/>
              </a:tabLst>
            </a:pPr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Data entry in E-SWIS will be initiated after completion of   training programme. 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8382000" y="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0" y="2143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Status of Hydromet Station (SW), reconciliation with State, CGWB, CWC, IMD etc.</a:t>
            </a:r>
            <a:endParaRPr lang="en-US" sz="240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50476" name="Group 300"/>
          <p:cNvGraphicFramePr>
            <a:graphicFrameLocks noGrp="1"/>
          </p:cNvGraphicFramePr>
          <p:nvPr/>
        </p:nvGraphicFramePr>
        <p:xfrm>
          <a:off x="203200" y="1181100"/>
          <a:ext cx="8750300" cy="3896044"/>
        </p:xfrm>
        <a:graphic>
          <a:graphicData uri="http://schemas.openxmlformats.org/drawingml/2006/table">
            <a:tbl>
              <a:tblPr/>
              <a:tblGrid>
                <a:gridCol w="711200"/>
                <a:gridCol w="4038600"/>
                <a:gridCol w="1177925"/>
                <a:gridCol w="1189038"/>
                <a:gridCol w="1633537"/>
              </a:tblGrid>
              <a:tr h="192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Sr. No.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Type of Station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No of Stations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GSM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VSAT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Automatic Weather Stations (AWS)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Automatic Raingauge Stations (ARS)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235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115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350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Automated River Water Level &amp;  Discharge Station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57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29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86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Automated Pan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Evaporimeter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77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82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Automated Reservoir Water Level &amp; Outflow Discharge Station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134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134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Automated Spillway gate sensor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737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737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0" name="Text Box 301"/>
          <p:cNvSpPr txBox="1">
            <a:spLocks noChangeArrowheads="1"/>
          </p:cNvSpPr>
          <p:nvPr/>
        </p:nvSpPr>
        <p:spPr bwMode="auto">
          <a:xfrm>
            <a:off x="300038" y="5232400"/>
            <a:ext cx="8615362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CWC, Nagpur is in contact with SPMU &amp; Executive Engineer, Hydrology Project Division, Nagpur for reconciliation of Hydromet stations in Wainganga Sub basin of Godavari.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We have requested to CWC Hyderabad &amp; Gandhinagar offices for reconciliation of Hydromet Stations in Tapi, Krishna, Godavari &amp; West Flowing Rivers basin coming under their jurisdiction.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685800" y="1111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Status of State WRIS</a:t>
            </a:r>
            <a:endParaRPr lang="en-US" sz="240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46237" name="Group 157"/>
          <p:cNvGraphicFramePr>
            <a:graphicFrameLocks noGrp="1"/>
          </p:cNvGraphicFramePr>
          <p:nvPr/>
        </p:nvGraphicFramePr>
        <p:xfrm>
          <a:off x="76200" y="609600"/>
          <a:ext cx="8991600" cy="6292850"/>
        </p:xfrm>
        <a:graphic>
          <a:graphicData uri="http://schemas.openxmlformats.org/drawingml/2006/table">
            <a:tbl>
              <a:tblPr/>
              <a:tblGrid>
                <a:gridCol w="1219200"/>
                <a:gridCol w="6248400"/>
                <a:gridCol w="1524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B2.1.01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Existing Hydrology Project Web site with State level portal for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Development of State Chapter of India-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WRIS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B2.3.01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Digitisation of paper data, documents, design, drawings &amp; scanned reports.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B2.6.02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Providing Video conferencing facility at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Jalvidnyan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Bhavan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Nashik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Field Offices under Hydrology Project, development of E-library.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7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B2.7.01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Development of Mobile App for RTSF &amp; ROS of Krishna &amp; Bhima Basin.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Under preparation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B2.2.01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GIS/Satellite Image Database for River Basins in Maharashtra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Will be taken up in future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B2.2.02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High Resolution maps for Flood Risk Mapping of 4 Major Flood prone cities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Pune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Pandharpur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Sangli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Chandrapur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 being undertaken in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liason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with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NRSC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4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B2.2.03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short &amp; medium range weather forecasting products for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RTSF-ROS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Will be taken up in future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B2.4.01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 gradation of Existing Web Portal for RTSF &amp; ROS.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Will be taken up in future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B2.6.01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Installation of Real Time Display Boards of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dissemination of Data to public/office.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Will be taken up in future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7457" name="TextBox 5"/>
          <p:cNvSpPr txBox="1">
            <a:spLocks noChangeArrowheads="1"/>
          </p:cNvSpPr>
          <p:nvPr/>
        </p:nvSpPr>
        <p:spPr bwMode="auto">
          <a:xfrm>
            <a:off x="8509000" y="90488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11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Status in Public Finance Management System </a:t>
            </a:r>
            <a:br>
              <a:rPr lang="en-US" sz="24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(PFMS)</a:t>
            </a:r>
            <a:endParaRPr lang="en-IN" sz="2400" b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2344738"/>
            <a:ext cx="8686800" cy="2133600"/>
          </a:xfrm>
        </p:spPr>
        <p:txBody>
          <a:bodyPr anchor="ctr"/>
          <a:lstStyle/>
          <a:p>
            <a:pPr marL="669925" indent="-669925" eaLnBrk="1" hangingPunct="1">
              <a:lnSpc>
                <a:spcPct val="200000"/>
              </a:lnSpc>
              <a:buSzPct val="200000"/>
              <a:buFont typeface="Wingdings" pitchFamily="2" charset="2"/>
              <a:buChar char="Ø"/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Registration forms are submitted to PFMS wing.</a:t>
            </a:r>
          </a:p>
          <a:p>
            <a:pPr marL="669925" indent="-669925" eaLnBrk="1" hangingPunct="1">
              <a:lnSpc>
                <a:spcPct val="200000"/>
              </a:lnSpc>
              <a:buSzPct val="200000"/>
              <a:buFont typeface="Wingdings" pitchFamily="2" charset="2"/>
              <a:buNone/>
            </a:pPr>
            <a:endParaRPr lang="en-US" sz="2000" b="1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69925" indent="-669925" eaLnBrk="1" hangingPunct="1">
              <a:lnSpc>
                <a:spcPct val="200000"/>
              </a:lnSpc>
              <a:buSzPct val="200000"/>
              <a:buFont typeface="Wingdings" pitchFamily="2" charset="2"/>
              <a:buChar char="Ø"/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Registration in PFMS is under progress.</a:t>
            </a:r>
            <a:endParaRPr lang="en-IN" sz="2000" b="1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594725" y="90488"/>
            <a:ext cx="460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12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2324100" y="241300"/>
            <a:ext cx="4495800" cy="381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1"/>
                </a:solidFill>
                <a:latin typeface="Verdana" pitchFamily="34" charset="0"/>
              </a:rPr>
              <a:t>Any other issues</a:t>
            </a:r>
            <a:endParaRPr lang="en-US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76200" y="1093788"/>
            <a:ext cx="8991600" cy="5359400"/>
          </a:xfrm>
        </p:spPr>
        <p:txBody>
          <a:bodyPr/>
          <a:lstStyle/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to quote condition about GST as registration under GST is under process at all levels.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</a:t>
            </a:r>
            <a:r>
              <a:rPr lang="en-US" sz="1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Sufficient no. of participants needs to be permitted for various trainings organized by MOWR &amp; World Bank for effective capacity building.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  Requirement for Standard Bid Documents for following types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a) e-tender document for shopping 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b) e-tender document for ICB Goods.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c) Whether to adopt State Govt. guidelines.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en-US" sz="16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Guidance about procurement for hiring the services of experts.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8585200" y="7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13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2590800" y="139700"/>
            <a:ext cx="3962400" cy="533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1"/>
                </a:solidFill>
                <a:latin typeface="Verdana" pitchFamily="34" charset="0"/>
              </a:rPr>
              <a:t>Way forward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4294967295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SPMU is conducting weekly internal review meeting of SPMU team.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</a:rPr>
              <a:t>SPMU has started conducting monthly review meeting of field officers to strengthen field staff.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Capacity Building of staff 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</a:rPr>
              <a:t>Monthly review meetings by field Executive Engineers.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endParaRPr lang="en-US" sz="1600" b="1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AutoNum type="arabicParenR"/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Decentralization of disbursement of funds to field Executive Engineers to expedite the  programme and  to maintain accounts in required format &amp; Financial Manual /Guidelines.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  <a:latin typeface="Verdana" pitchFamily="34" charset="0"/>
              </a:rPr>
              <a:t>6)</a:t>
            </a: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   </a:t>
            </a:r>
            <a:r>
              <a:rPr lang="en-US" sz="1600" b="1" smtClean="0">
                <a:solidFill>
                  <a:schemeClr val="bg1"/>
                </a:solidFill>
                <a:latin typeface="Verdana" pitchFamily="34" charset="0"/>
              </a:rPr>
              <a:t>Need of Regional team of NHP, MoWR  and  World Bank to assist IA’s.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8623300" y="7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14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66700" y="139700"/>
            <a:ext cx="8610600" cy="762000"/>
          </a:xfrm>
        </p:spPr>
        <p:txBody>
          <a:bodyPr/>
          <a:lstStyle/>
          <a:p>
            <a:pPr eaLnBrk="1" hangingPunct="1"/>
            <a:r>
              <a:rPr lang="en-US" sz="22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SPMU (in position)</a:t>
            </a:r>
            <a:br>
              <a:rPr lang="en-US" sz="22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Composition of SPMU-WRD / MAHARASHTRA SW</a:t>
            </a:r>
          </a:p>
        </p:txBody>
      </p:sp>
      <p:graphicFrame>
        <p:nvGraphicFramePr>
          <p:cNvPr id="13585" name="Group 273"/>
          <p:cNvGraphicFramePr>
            <a:graphicFrameLocks noGrp="1"/>
          </p:cNvGraphicFramePr>
          <p:nvPr>
            <p:ph idx="1"/>
          </p:nvPr>
        </p:nvGraphicFramePr>
        <p:xfrm>
          <a:off x="14288" y="1009650"/>
          <a:ext cx="9129711" cy="5764211"/>
        </p:xfrm>
        <a:graphic>
          <a:graphicData uri="http://schemas.openxmlformats.org/drawingml/2006/table">
            <a:tbl>
              <a:tblPr/>
              <a:tblGrid>
                <a:gridCol w="2301448"/>
                <a:gridCol w="2320468"/>
                <a:gridCol w="2282428"/>
                <a:gridCol w="2225367"/>
              </a:tblGrid>
              <a:tr h="376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Name &amp; Designation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Name &amp; Designation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Name &amp; Designation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Name &amp; Designation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Shri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I. S.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Chahal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Principal Secretary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&amp; Project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Co-ordinator                 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 Ms. P. C. Katkade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Modeller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13. Ms. D. K.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Rupanwar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Hydromet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Instrumentation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 Smt. D. A. Joshi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Procurement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Shri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D. R. Joshi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Nodal Officer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 Ms. S. C. Jadhav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Modeller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14. Shri. S. B. Thakur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Data Management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 Ms.  P. M. Shinde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Procurement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 Shri. A. S. More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Controlling Officer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 Shri. S. K. Kshirsagar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Modeller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15. Ms. R. H. Shinde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IT/ Web Design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 Shri. S. G. Mohite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MIS Expert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Shri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R. A.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Shimpi</a:t>
                      </a:r>
                      <a:endParaRPr kumimoji="0" lang="en-I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Sr. Water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Management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Expert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 Shri. S. B. Chavan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Modeller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16. Shri. M. B. Nakil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GIS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22. Smt. D. S. Khapli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MIS Expert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 Shri. A. A. Pandit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Hydrologist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 Shri. M. D. Kayarkar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Modeller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 Smt. V. P. Jadhav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Accounts Officer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23. Shri. D. S. Ket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M &amp; E Expert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Shri</a:t>
                      </a: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S. V. </a:t>
                      </a:r>
                      <a:r>
                        <a:rPr kumimoji="0" lang="en-I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Bachhav</a:t>
                      </a:r>
                      <a:endParaRPr kumimoji="0" lang="en-I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Hydrologist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 Shri. D. K. Madankar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Hydromet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Instrumentation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Expert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 Smt. R. L. Barde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Asst.</a:t>
                      </a: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Accounts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Officer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24. Smt. R. H.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Chavan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Data Entry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Operator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7" name="TextBox 5"/>
          <p:cNvSpPr txBox="1">
            <a:spLocks noChangeArrowheads="1"/>
          </p:cNvSpPr>
          <p:nvPr/>
        </p:nvSpPr>
        <p:spPr bwMode="auto">
          <a:xfrm>
            <a:off x="8750300" y="762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1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52663" y="3009900"/>
            <a:ext cx="464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Verdana" pitchFamily="34" charset="0"/>
              </a:rPr>
              <a:t>THANK YOU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786188"/>
            <a:ext cx="7772400" cy="1714500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Arial Black" pitchFamily="34" charset="0"/>
              </a:rPr>
              <a:t/>
            </a:r>
            <a:br>
              <a:rPr lang="en-US" sz="3200" smtClean="0">
                <a:latin typeface="Arial Black" pitchFamily="34" charset="0"/>
              </a:rPr>
            </a:br>
            <a:endParaRPr lang="en-IN" sz="3200" smtClean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45230" name="Group 174"/>
          <p:cNvGraphicFramePr>
            <a:graphicFrameLocks noGrp="1"/>
          </p:cNvGraphicFramePr>
          <p:nvPr/>
        </p:nvGraphicFramePr>
        <p:xfrm>
          <a:off x="114300" y="1106488"/>
          <a:ext cx="8915400" cy="5370514"/>
        </p:xfrm>
        <a:graphic>
          <a:graphicData uri="http://schemas.openxmlformats.org/drawingml/2006/table">
            <a:tbl>
              <a:tblPr/>
              <a:tblGrid>
                <a:gridCol w="1782763"/>
                <a:gridCol w="1760537"/>
                <a:gridCol w="1773238"/>
                <a:gridCol w="1816100"/>
                <a:gridCol w="1782762"/>
              </a:tblGrid>
              <a:tr h="163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For the Year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Grant Received from Central  Government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(In Million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INR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Interest received on Saving  Bank Account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(In Million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INR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Total  Grant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(In Million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INR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Expenditure  for the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(In Million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INR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7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 2016-2017</a:t>
                      </a:r>
                      <a:endParaRPr kumimoji="0" lang="en-I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36.84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0.20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37.04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Nil</a:t>
                      </a:r>
                      <a:endParaRPr kumimoji="0" lang="en-I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2017-2018</a:t>
                      </a:r>
                      <a:endParaRPr kumimoji="0" lang="en-I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73.30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0.36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73.66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  <a:hlinkClick r:id="rId2" action="ppaction://hlinkpres?slideindex=1&amp;slidetitle="/>
                        </a:rPr>
                        <a:t>8.43</a:t>
                      </a:r>
                      <a:endParaRPr kumimoji="0" lang="en-IN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Total  - </a:t>
                      </a:r>
                      <a:endParaRPr kumimoji="0" lang="en-I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110.14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0.56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110.70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  <a:hlinkClick r:id="" action="ppaction://hlinkshowjump?jump=lastslide"/>
                        </a:rPr>
                        <a:t>8.43</a:t>
                      </a:r>
                      <a:endParaRPr kumimoji="0" lang="en-IN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  <a:hlinkClick r:id="" action="ppaction://hlinkshowjump?jump=lastslide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132" name="TextBox 5"/>
          <p:cNvSpPr txBox="1">
            <a:spLocks noChangeArrowheads="1"/>
          </p:cNvSpPr>
          <p:nvPr/>
        </p:nvSpPr>
        <p:spPr bwMode="auto">
          <a:xfrm>
            <a:off x="8547100" y="76200"/>
            <a:ext cx="546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133" name="Title 1"/>
          <p:cNvSpPr>
            <a:spLocks/>
          </p:cNvSpPr>
          <p:nvPr/>
        </p:nvSpPr>
        <p:spPr bwMode="auto">
          <a:xfrm>
            <a:off x="266700" y="1651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Verdana" pitchFamily="34" charset="0"/>
              </a:rPr>
              <a:t>Funds Received (2016-17), (2017-18) &amp;              expenditure till date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Procurement Item in PIP</a:t>
            </a:r>
          </a:p>
        </p:txBody>
      </p:sp>
      <p:graphicFrame>
        <p:nvGraphicFramePr>
          <p:cNvPr id="14464" name="Group 128"/>
          <p:cNvGraphicFramePr>
            <a:graphicFrameLocks noGrp="1"/>
          </p:cNvGraphicFramePr>
          <p:nvPr>
            <p:ph idx="1"/>
          </p:nvPr>
        </p:nvGraphicFramePr>
        <p:xfrm>
          <a:off x="76200" y="441325"/>
          <a:ext cx="8991600" cy="6455412"/>
        </p:xfrm>
        <a:graphic>
          <a:graphicData uri="http://schemas.openxmlformats.org/drawingml/2006/table">
            <a:tbl>
              <a:tblPr/>
              <a:tblGrid>
                <a:gridCol w="1743075"/>
                <a:gridCol w="6030913"/>
                <a:gridCol w="1217612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             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A1.1.01, A1.1.03, A1.1.05, A1.1.07, A1.1.08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with Civil Work for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Tapi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Godavari,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WFR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Kokan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remaining part of Krishna basin.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6206.43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A1.1.02, A1.1.04,      A1.1.06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&amp; Renovation of Existing RTDAS for  all basins in Maharashtra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191.60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A1.10.01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C1.3.01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SCADA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for Reservoir Operation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Waghur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Dam &amp; development of smart irrigation system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Tillari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reservoir &amp; canals.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700.30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A1.3.01, A1.3.02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4 River Survey Instrument (ADCP) with 5 vans.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190.54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A1.5.01, A1.5.02,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A1.5.04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Renovation, Furnishing &amp; NABL Accreditation of existing WQ labs in the state &amp; Establishing new WQ lab in Tapi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119.28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A1.6.01, A1.6.02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WQ lab equipments for existing WQ labs &amp; new WQ lab in Tapi basin.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A1.7.01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&amp; Fixing of existing Hydromet observation network equipment in the state.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A1.8.02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Providing , Installing &amp; Commissioning of IBS Instrument with Bathymetric Software &amp; Survey Boat.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161.50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A3.1.01, A3.1.02, A3.4.01, A3.4.02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Construction of Regional Data Center &amp; procurement of  Equipments, Hardware &amp; Software.  Integration of Existing RTDAS system in Regional &amp; State Data Centers. Renovation &amp; furnishing of Divisional &amp; Sub-Divisional Data Centers.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800.30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B2.1.01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of Existing Hydrology Project Web.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B2.2.02, C1.2.03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High Resolution maps for Flood Risk Mapping. Flood risk &amp; vulnerability mapping using digital survey data of 4 Major Flood prone cities ( Pune, Pandhpur,Sangli &amp; Chandrapur )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177" name="TextBox 4"/>
          <p:cNvSpPr txBox="1">
            <a:spLocks noChangeArrowheads="1"/>
          </p:cNvSpPr>
          <p:nvPr/>
        </p:nvSpPr>
        <p:spPr bwMode="auto">
          <a:xfrm>
            <a:off x="8597900" y="0"/>
            <a:ext cx="546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3-A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89" name="Group 129"/>
          <p:cNvGraphicFramePr>
            <a:graphicFrameLocks noGrp="1"/>
          </p:cNvGraphicFramePr>
          <p:nvPr>
            <p:ph idx="1"/>
          </p:nvPr>
        </p:nvGraphicFramePr>
        <p:xfrm>
          <a:off x="107950" y="412750"/>
          <a:ext cx="8915400" cy="6450017"/>
        </p:xfrm>
        <a:graphic>
          <a:graphicData uri="http://schemas.openxmlformats.org/drawingml/2006/table">
            <a:tbl>
              <a:tblPr/>
              <a:tblGrid>
                <a:gridCol w="1706563"/>
                <a:gridCol w="5867400"/>
                <a:gridCol w="1341437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Name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            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(Rs. In Lakhs)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B2.6.01, B2.7.01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Installation of Real Time Display Boards of RTDAS  &amp; Development of Mobile App for RTSF &amp; ROS of Krishna Basin.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C1.1.01, C1.1.02, C1.1.03, C1.1.04.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River Basin planning for Water Management in Tapi, Godavari &amp; Krishna Basin.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1065.00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C1.2.02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Extension of Existing RTSF &amp; ROS system of Krishna &amp; Bhima Basin for Remaining area of South of Panchganga.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130.00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C1.2.04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Development of Mathematical model for flood estimation for different basins in Maharashtra.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C2.3.01, C2.3.02, C2.3.03, C2.4.01, C2.4.02,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Purpose Driven Studies for 1) Dam Brake Analysis &amp; Modelling for three reservoirs. 2) Enviromental Flow Assessment for Koyna &amp; Panchanganga River, 3) Climate Change Impact Assessment for Godavari Basin 4) Assessment of Regeneration flow in Purna River  5) Study for Conjunctive use of Surface &amp; Ground water for Purna Irrigation Project.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D1.2.01, D1.3.01,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Renovation of Jalvidnyan Bhavan with State Data Center &amp; Training Center. Establishment of SPMU &amp; E-Class Room.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455.00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D1.4.01, D1.4.02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Institutional Modernization Support, including IT systems &amp; Softwares. Installation of Internet lease line &amp; its recurrent charges for all data centers.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D2.1.01, D2.2.01, D2.3.01, D2.4.01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Capacity Building by way of training &amp; higher education.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D3.1.03, D3.1.05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Inspection Vehicles &amp; Hiring charges for vehicles.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298.00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D4.1.01, D4.1.02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IT Experts, WQ Experts, Tech. experts &amp; Hydrologist etc.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D4.1.03, D4.1.04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office staff &amp; field staff.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200" name="TextBox 3"/>
          <p:cNvSpPr txBox="1">
            <a:spLocks noChangeArrowheads="1"/>
          </p:cNvSpPr>
          <p:nvPr/>
        </p:nvSpPr>
        <p:spPr bwMode="auto">
          <a:xfrm>
            <a:off x="8531225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3-B</a:t>
            </a:r>
          </a:p>
        </p:txBody>
      </p:sp>
      <p:sp>
        <p:nvSpPr>
          <p:cNvPr id="6201" name="Title 1"/>
          <p:cNvSpPr>
            <a:spLocks noGrp="1"/>
          </p:cNvSpPr>
          <p:nvPr>
            <p:ph type="title"/>
          </p:nvPr>
        </p:nvSpPr>
        <p:spPr>
          <a:xfrm>
            <a:off x="630238" y="14288"/>
            <a:ext cx="7848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Procurement Item in PIP                 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09625" y="74613"/>
            <a:ext cx="7467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Procurement Item in AWP 2016-17</a:t>
            </a:r>
          </a:p>
        </p:txBody>
      </p:sp>
      <p:graphicFrame>
        <p:nvGraphicFramePr>
          <p:cNvPr id="16474" name="Group 90"/>
          <p:cNvGraphicFramePr>
            <a:graphicFrameLocks noGrp="1"/>
          </p:cNvGraphicFramePr>
          <p:nvPr>
            <p:ph idx="1"/>
          </p:nvPr>
        </p:nvGraphicFramePr>
        <p:xfrm>
          <a:off x="166688" y="533400"/>
          <a:ext cx="8809037" cy="6127751"/>
        </p:xfrm>
        <a:graphic>
          <a:graphicData uri="http://schemas.openxmlformats.org/drawingml/2006/table">
            <a:tbl>
              <a:tblPr/>
              <a:tblGrid>
                <a:gridCol w="1433512"/>
                <a:gridCol w="6156325"/>
                <a:gridCol w="1219200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            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(Rs. In Lakhs)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A1.5.01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51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Renovation &amp; Furnishing of Existing Water Quality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44.00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A1.9.02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A.M.C. of Existing RTDAS for balance 3 years under ongoing contract for Krishna.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135.00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C1.2.01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Operation  charges for 2 Years of  Existing RTSF &amp; ROS (Flood forecasting)system of Krishna &amp; Bhima River Basins in Maharashtra.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20.00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D1.2.01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D3.1.01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Renovation of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Jalvidnyan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Bhavan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and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establisment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of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SPMU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with furnishing at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Jalvidnyan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Bhavan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24.20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D1.4.01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Institutional Modernization Support, incl. IT systems &amp; software.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69.25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D3.1.03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Procurement of 6 Inspection Vehicles.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16.00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D3.1.05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Hiring charges for vehicles during implementation of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NHP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10.00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209" name="TextBox 5"/>
          <p:cNvSpPr txBox="1">
            <a:spLocks noChangeArrowheads="1"/>
          </p:cNvSpPr>
          <p:nvPr/>
        </p:nvSpPr>
        <p:spPr bwMode="auto">
          <a:xfrm>
            <a:off x="8531225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4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26" name="Group 118"/>
          <p:cNvGraphicFramePr>
            <a:graphicFrameLocks noGrp="1"/>
          </p:cNvGraphicFramePr>
          <p:nvPr>
            <p:ph idx="1"/>
          </p:nvPr>
        </p:nvGraphicFramePr>
        <p:xfrm>
          <a:off x="76200" y="441325"/>
          <a:ext cx="8991600" cy="6416678"/>
        </p:xfrm>
        <a:graphic>
          <a:graphicData uri="http://schemas.openxmlformats.org/drawingml/2006/table">
            <a:tbl>
              <a:tblPr/>
              <a:tblGrid>
                <a:gridCol w="1743075"/>
                <a:gridCol w="6030913"/>
                <a:gridCol w="1217612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             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A1.1.01, A1.1.03, A1.1.05, A1.1.07, A1.1.08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 with Civil Work for Tapi, Godavari, WFR of Kokan &amp; remaining part of Krishna basin.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275.00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A1.1.02, A1.1.04,      A1.1.06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&amp; Renovation of Existing RTDAS for  all basins in Maharashtra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34.75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A1.10.01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C1.3.01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SCADA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for Reservoir Operation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Waghur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Dam &amp; development of smart irrigation system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Tillari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reservoir &amp; canals.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A1.3.01, A1.3.02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4 River Survey Instrument (ADCP) with 5 vans.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86.50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Portable water Quality Sondes for Water Quality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A1.5.02, A1.5.04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Establishing new WQ lab in Tapi basin &amp; NABL Accreditation of existing WQ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37.50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A1.6.01, A1.6.02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WQ lab equipments for existing WQ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103.39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A1.7.01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&amp; Fixing of existing Hydromet observation network equipment in the state.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98.43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A3.1.01, A3.1.02, A3.4.01, A3.4.02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Construction of Regional Data Center &amp; procurement of  Equipments, Hardware &amp; Software.  Integration of Existing RTDAS system in Regional &amp; State Data Centers. Renovation &amp; furnishing of Divisional &amp; Sub-Divisional Data Centers.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202.50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B2.1.01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of Existing Hydrology Project Web.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25.00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244" name="Title 1"/>
          <p:cNvSpPr>
            <a:spLocks noGrp="1"/>
          </p:cNvSpPr>
          <p:nvPr>
            <p:ph type="title"/>
          </p:nvPr>
        </p:nvSpPr>
        <p:spPr>
          <a:xfrm>
            <a:off x="809625" y="30163"/>
            <a:ext cx="7467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Procurement Item in AWP 2017-18</a:t>
            </a:r>
          </a:p>
        </p:txBody>
      </p:sp>
      <p:sp>
        <p:nvSpPr>
          <p:cNvPr id="8245" name="TextBox 7"/>
          <p:cNvSpPr txBox="1">
            <a:spLocks noChangeArrowheads="1"/>
          </p:cNvSpPr>
          <p:nvPr/>
        </p:nvSpPr>
        <p:spPr bwMode="auto">
          <a:xfrm>
            <a:off x="8531225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5-A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41" name="Group 109"/>
          <p:cNvGraphicFramePr>
            <a:graphicFrameLocks noGrp="1"/>
          </p:cNvGraphicFramePr>
          <p:nvPr>
            <p:ph idx="1"/>
          </p:nvPr>
        </p:nvGraphicFramePr>
        <p:xfrm>
          <a:off x="107950" y="412750"/>
          <a:ext cx="8915400" cy="6450016"/>
        </p:xfrm>
        <a:graphic>
          <a:graphicData uri="http://schemas.openxmlformats.org/drawingml/2006/table">
            <a:tbl>
              <a:tblPr/>
              <a:tblGrid>
                <a:gridCol w="1706563"/>
                <a:gridCol w="5867400"/>
                <a:gridCol w="13414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Name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            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(Rs. In Lakhs)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B2.7.01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Development of Mobile App for RTSF &amp; ROS of Krishna Basin.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C1.1.01, C1.1.02, C1.1.03, C1.1.04.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River Basin planning for Water Management in Tapi, Godavari &amp; Krishna Basin.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C1.2.02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Extension of Existing RTSF &amp; ROS (Flood forecasting) system of Krishna &amp; Bhima River Basin for remaining area of South of Panchganga in Krishna basin.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7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C2.3.01, C2.3.02, C2.3.03, C2.4.01, C2.4.02,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Purpose Driven Studies for 1) Dam Brake Analysis &amp; Modelling for three reservoirs. 2) Enviromental Flow Assessment for Koyna &amp; Panchanganga River, 3) Climate Change Impact Assessment for Godavari Basin 4) Assessment of Regeneration flow in Purna River  5) Study for Conjunctive use of Surface &amp; Ground water for Purna Irrigation Project.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D1.2.01, D1.3.01,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Renovation of Jalvidnyan Bhavan with State Data Center &amp; Training Center. Establishment of SPMU &amp; E-Class Room.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177.23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D2.1.01, D2.2.01, D2.3.01, D2.4.01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Capacity Building by way of training &amp; higher education.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D3.1.03, D3.1.05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Inspection Vehicles &amp; Hiring charges for vehicles.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72.00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D4.1.01, D4.1.02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IT Experts, WQ Experts, Tech. experts &amp; Hydrologist etc.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35.50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D4.1.04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Hiring of office staff &amp; field staff.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95.00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9264" name="Title 1"/>
          <p:cNvSpPr>
            <a:spLocks noGrp="1"/>
          </p:cNvSpPr>
          <p:nvPr>
            <p:ph type="title"/>
          </p:nvPr>
        </p:nvSpPr>
        <p:spPr>
          <a:xfrm>
            <a:off x="809625" y="14288"/>
            <a:ext cx="7467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Procurement Item in AWP 2017-18</a:t>
            </a:r>
          </a:p>
        </p:txBody>
      </p:sp>
      <p:sp>
        <p:nvSpPr>
          <p:cNvPr id="9265" name="TextBox 7"/>
          <p:cNvSpPr txBox="1">
            <a:spLocks noChangeArrowheads="1"/>
          </p:cNvSpPr>
          <p:nvPr/>
        </p:nvSpPr>
        <p:spPr bwMode="auto">
          <a:xfrm>
            <a:off x="8531225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5-B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457200" y="82550"/>
            <a:ext cx="8229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Physical Progress – Completed, Process underway, Proposed 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382000" y="142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6-A</a:t>
            </a:r>
          </a:p>
        </p:txBody>
      </p:sp>
      <p:graphicFrame>
        <p:nvGraphicFramePr>
          <p:cNvPr id="51569" name="Group 369"/>
          <p:cNvGraphicFramePr>
            <a:graphicFrameLocks noGrp="1"/>
          </p:cNvGraphicFramePr>
          <p:nvPr/>
        </p:nvGraphicFramePr>
        <p:xfrm>
          <a:off x="76200" y="457200"/>
          <a:ext cx="8991600" cy="6370320"/>
        </p:xfrm>
        <a:graphic>
          <a:graphicData uri="http://schemas.openxmlformats.org/drawingml/2006/table">
            <a:tbl>
              <a:tblPr/>
              <a:tblGrid>
                <a:gridCol w="1066800"/>
                <a:gridCol w="6172200"/>
                <a:gridCol w="17526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Item Code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Item Name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Progress Type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C1.2.01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Operation  Charges for 2 Years of  Existing RTSF &amp; ROS (Flood forecasting) system of Krishna &amp; Bhima River Basins in Maharashtra.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Completed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A.1.9.02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A.M.C. of Existing RTDAS for balance 3 years under ongoing contract for Krishna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 underway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D1.4.01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Institutional Modernization Support, incl. IT systems &amp; software.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 underway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D3.1.03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Procurement of 6 Inspection Vehicles.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 underway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A1.1.01, A1.1.03, A1.1.05, A1.1.07, A1.1.08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 with Civil Work for Tapi, Godavari, WFR of Kokan &amp; remaining part of Krishna basin.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A1.1.02, A1.1.04,      A1.1.06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Upgradation &amp; Renovation of Existing RTDAS for  all basins in Maharashtra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A1.10.01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C1.3.01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SCADA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for Reservoir Operation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Waghur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Dam &amp; development of smart irrigation system of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Tillari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reservoir &amp; canals.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A1.3.01, A1.3.02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4 River Survey Instrument (ADCP) with 5 vans.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A1.4.01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Portable water Quality Sondes for Water Quality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A1.5.02, A1.5.04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Establishing new WQ lab in Tapi basin &amp; NABL Accreditation of existing WQ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A1.6.01, A1.6.02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of WQ lab equipments for WQ labs in the state.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A1.7.01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Procurement &amp; Fixing of existing Hydromet observation network equipment in the state.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A3.1.01, A3.1.02, A3.4.01, A3.4.02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Construction of Regional Data Center &amp; procurement of  Equipments, Hardware &amp; Software.  Integration of Existing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RTDAS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system in Regional &amp; State Data Centers. Renovation &amp; furnishing of Divisional &amp; Sub-Divisional Data Centers.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1182</TotalTime>
  <Words>3382</Words>
  <Application>Microsoft Office PowerPoint</Application>
  <PresentationFormat>On-screen Show (4:3)</PresentationFormat>
  <Paragraphs>571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SPMU (in position) Composition of SPMU-WRD / MAHARASHTRA SW</vt:lpstr>
      <vt:lpstr> </vt:lpstr>
      <vt:lpstr>Major Procurement Item in PIP</vt:lpstr>
      <vt:lpstr>Major Procurement Item in PIP                  </vt:lpstr>
      <vt:lpstr>Major Procurement Item in AWP 2016-17</vt:lpstr>
      <vt:lpstr>Major Procurement Item in AWP 2017-18</vt:lpstr>
      <vt:lpstr>Major Procurement Item in AWP 2017-18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Status in Public Finance Management System  (PFMS)</vt:lpstr>
      <vt:lpstr>Any other issues</vt:lpstr>
      <vt:lpstr>Way forward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Procurement Item in PIP</dc:title>
  <dc:creator>SPMU</dc:creator>
  <cp:lastModifiedBy>MUKUND</cp:lastModifiedBy>
  <cp:revision>202</cp:revision>
  <dcterms:created xsi:type="dcterms:W3CDTF">2006-08-16T00:00:00Z</dcterms:created>
  <dcterms:modified xsi:type="dcterms:W3CDTF">2017-08-10T13:05:50Z</dcterms:modified>
</cp:coreProperties>
</file>